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1097" r:id="rId3"/>
    <p:sldId id="1100" r:id="rId4"/>
    <p:sldId id="1101" r:id="rId5"/>
    <p:sldId id="1067" r:id="rId6"/>
    <p:sldId id="1070" r:id="rId7"/>
    <p:sldId id="1071" r:id="rId8"/>
    <p:sldId id="1072" r:id="rId9"/>
    <p:sldId id="1023" r:id="rId1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429AC7-C6C2-42A4-8CA0-42B7B6D7C1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FB3CF98-FC7E-416C-A5EA-1DEB37B2A1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BB36AC4-D001-4B17-8723-DF378192C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80E1-7B75-4D51-BA33-5CA59D09A361}" type="datetimeFigureOut">
              <a:rPr lang="ko-KR" altLang="en-US" smtClean="0"/>
              <a:t>2020-02-14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15B244F-0CE9-49AD-86CD-CBEABC107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7F48D6D-D244-460D-A181-283FBCD00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4C13-3669-4672-B742-FBD6A78592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6176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3FD2D9C-A6CF-44C5-BDC2-201CA1F7B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F438082-FBCC-411F-A6F2-40B888FD6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09EAE61-D331-4A70-8A7E-C768E76EB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80E1-7B75-4D51-BA33-5CA59D09A361}" type="datetimeFigureOut">
              <a:rPr lang="ko-KR" altLang="en-US" smtClean="0"/>
              <a:t>2020-02-14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56FA98F-6335-4B6D-9467-B547DF689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83F7FE3-5A34-43A2-B399-E3FD25D7C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4C13-3669-4672-B742-FBD6A78592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057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B02ADC3-E9AC-4B88-86EC-A62311021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20F4FBF-6F34-4645-AB07-2C0CBB33F9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712CDF1-4EAB-4A4C-A44D-A6AF4292A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80E1-7B75-4D51-BA33-5CA59D09A361}" type="datetimeFigureOut">
              <a:rPr lang="ko-KR" altLang="en-US" smtClean="0"/>
              <a:t>2020-02-14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DFC5455-1C7A-400C-AAC4-1A073106F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A149DC8-4B2D-48BB-AE3F-EE1939841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4C13-3669-4672-B742-FBD6A78592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3882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F9D9D97-50AF-4301-8728-1F7B0D8CA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8146194-DF73-4678-8E5E-0F7A8B4DEA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048BDB1-A888-450D-8374-E615F771DD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3B37510-8674-4804-9288-69C0CE22D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80E1-7B75-4D51-BA33-5CA59D09A361}" type="datetimeFigureOut">
              <a:rPr lang="ko-KR" altLang="en-US" smtClean="0"/>
              <a:t>2020-02-14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AA04674-7695-431B-BFED-6B1ED7427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67C9311-CBB4-41AB-BED3-7EBCBF961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4C13-3669-4672-B742-FBD6A78592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1321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E41176-53B4-4CC7-9CB2-7B06798F4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3607839-8587-418E-ADCF-6AB078AAC8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79893AA-7E3E-4839-95AB-74C74E3F93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76C3549-D08B-4BBB-A7E8-676351EE72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D9FC1460-49E7-498F-A787-5281EEF86B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016E0CB-7701-4392-AA8D-9CE4299DF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80E1-7B75-4D51-BA33-5CA59D09A361}" type="datetimeFigureOut">
              <a:rPr lang="ko-KR" altLang="en-US" smtClean="0"/>
              <a:t>2020-02-14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1A3A400-E13F-4ABE-B3FF-04878F757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9887BCA4-149E-4BBF-A4E9-A346AF3DF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4C13-3669-4672-B742-FBD6A78592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599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5558F-5B01-4C8D-A54B-307DD976C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7267342E-2BD6-49AC-8A4D-402F2E0D7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80E1-7B75-4D51-BA33-5CA59D09A361}" type="datetimeFigureOut">
              <a:rPr lang="ko-KR" altLang="en-US" smtClean="0"/>
              <a:t>2020-02-14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880548B-019D-4B14-B407-75B7ED7BF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AA260CD-3D97-4838-B42B-6A01B5336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4C13-3669-4672-B742-FBD6A78592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0627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B7F8350-AE99-46DF-9467-7EB4B92CC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80E1-7B75-4D51-BA33-5CA59D09A361}" type="datetimeFigureOut">
              <a:rPr lang="ko-KR" altLang="en-US" smtClean="0"/>
              <a:t>2020-02-14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17247C53-4D8E-4F2E-83DC-59A6A8FD3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A41CB9B-1295-4064-BF2F-22576E7CB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4C13-3669-4672-B742-FBD6A78592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1943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1E0EA5-3B42-4CBA-9B94-D27DEF981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9E26783-566C-4A58-A2B3-10D04E690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7943D3E-6B03-4008-9DCD-8702BBBB38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1694073-7D94-4CEF-BCD2-FAC03F313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80E1-7B75-4D51-BA33-5CA59D09A361}" type="datetimeFigureOut">
              <a:rPr lang="ko-KR" altLang="en-US" smtClean="0"/>
              <a:t>2020-02-14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DD3AACE-4586-4841-8D07-2295E858E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1D5A879-F920-415C-A9D0-570EE9C8B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4C13-3669-4672-B742-FBD6A78592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2824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B492F2-91E3-4316-9DD5-E2B54CEE3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FF41E182-1767-4A86-AF47-358C26EE45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D9D7276-F399-4397-89D7-8C0FAC2249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7E46940-C1B7-41EE-AAD6-B2527AC92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80E1-7B75-4D51-BA33-5CA59D09A361}" type="datetimeFigureOut">
              <a:rPr lang="ko-KR" altLang="en-US" smtClean="0"/>
              <a:t>2020-02-14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0E4AA3E-64CC-45BE-A9A0-E555C0040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6A4AF57-928F-4C68-8CA0-00EF22C14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4C13-3669-4672-B742-FBD6A78592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1492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2F1D1A-053A-49E3-A604-3D47A7B80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BCB38B0-51D6-45A5-BAD6-069092F5DE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16E3893-5406-4FDA-AB8F-A1254864B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80E1-7B75-4D51-BA33-5CA59D09A361}" type="datetimeFigureOut">
              <a:rPr lang="ko-KR" altLang="en-US" smtClean="0"/>
              <a:t>2020-02-14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5D145D0-5CAE-4A95-9D78-FC012BB89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7E8C7BB-32CE-4FF9-BF15-B302CC379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4C13-3669-4672-B742-FBD6A78592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2139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4F6E341A-D41F-4A54-8D50-84C5E4D6CF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445463A-4493-4450-8449-39522CCCC6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906B0E-FDC3-4267-A9D5-A3E51E714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80E1-7B75-4D51-BA33-5CA59D09A361}" type="datetimeFigureOut">
              <a:rPr lang="ko-KR" altLang="en-US" smtClean="0"/>
              <a:t>2020-02-14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64E197F-9B12-4485-84D4-0FD8436BB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0F0CC0D-973A-4BCC-A723-1B0D6333B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4C13-3669-4672-B742-FBD6A78592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9321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1BD4DCEE-666F-4A73-B8A9-403ED4C72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0EB3FC9-7516-4205-BBC5-A24CBF67A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3CD7A5C-A91A-4F18-A940-BB19809151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C80E1-7B75-4D51-BA33-5CA59D09A361}" type="datetimeFigureOut">
              <a:rPr lang="ko-KR" altLang="en-US" smtClean="0"/>
              <a:t>2020-02-14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BAF70A3-74F9-4551-BF67-EB95CA4743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E14142C-B9B8-4F30-82FA-F605ECC9DB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A4C13-3669-4672-B742-FBD6A78592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3884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play.google.com/store/apps/details?id=com.rocketlaunch.lprparkin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C9D193E-9E88-4A6A-85B1-9BD151FAEF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모바일 주차단속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41D1E1AF-CFEB-4A57-861B-568EBB151B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3196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11">
            <a:extLst>
              <a:ext uri="{FF2B5EF4-FFF2-40B4-BE49-F238E27FC236}">
                <a16:creationId xmlns:a16="http://schemas.microsoft.com/office/drawing/2014/main" id="{5C62B797-F0B4-3A4C-AC84-4509C6414ED8}"/>
              </a:ext>
            </a:extLst>
          </p:cNvPr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BE9EB87A-1E0D-094B-8E09-B71C7EC699D8}"/>
              </a:ext>
            </a:extLst>
          </p:cNvPr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5BAFEE-462F-C84D-BD95-DEA4337E8724}"/>
              </a:ext>
            </a:extLst>
          </p:cNvPr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1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17C82C93-FFF9-7742-BF83-64DB40C17954}"/>
              </a:ext>
            </a:extLst>
          </p:cNvPr>
          <p:cNvGrpSpPr/>
          <p:nvPr/>
        </p:nvGrpSpPr>
        <p:grpSpPr>
          <a:xfrm>
            <a:off x="1188881" y="351819"/>
            <a:ext cx="2377574" cy="629652"/>
            <a:chOff x="1188881" y="351819"/>
            <a:chExt cx="2377574" cy="62965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723E63C-21AE-8840-865F-1578F5EF670A}"/>
                </a:ext>
              </a:extLst>
            </p:cNvPr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18CD022-6644-2A4E-82F2-3F0B8BB815F4}"/>
                </a:ext>
              </a:extLst>
            </p:cNvPr>
            <p:cNvSpPr txBox="1"/>
            <p:nvPr/>
          </p:nvSpPr>
          <p:spPr>
            <a:xfrm>
              <a:off x="1188881" y="581361"/>
              <a:ext cx="237757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모바일 불법 차량 단속</a:t>
              </a:r>
              <a:endParaRPr lang="en-US" altLang="ko-KR" sz="20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536A3D32-932A-9A45-A476-04ADF689C1E6}"/>
              </a:ext>
            </a:extLst>
          </p:cNvPr>
          <p:cNvSpPr txBox="1"/>
          <p:nvPr/>
        </p:nvSpPr>
        <p:spPr>
          <a:xfrm>
            <a:off x="1600055" y="1272568"/>
            <a:ext cx="50401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FF000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휴대용 번호판 인식기를 통하여 불법 차량을 인지할 수 있다</a:t>
            </a:r>
            <a:r>
              <a:rPr lang="en-US" altLang="ko-KR" sz="1400" b="1" dirty="0">
                <a:solidFill>
                  <a:srgbClr val="FF000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837643-C223-3B4C-91CF-CC162CC527E2}"/>
              </a:ext>
            </a:extLst>
          </p:cNvPr>
          <p:cNvSpPr txBox="1"/>
          <p:nvPr/>
        </p:nvSpPr>
        <p:spPr>
          <a:xfrm>
            <a:off x="1600055" y="1699049"/>
            <a:ext cx="7130478" cy="1731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Ai + Vision + Cloud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기술을 이용하여 휴대용 기기 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(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휴대폰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  <a:r>
              <a:rPr lang="en-US" altLang="ko-KR" sz="1200" dirty="0" err="1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ip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카메라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일반 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CCTV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등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)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같은 기존의 기기를 이용하여</a:t>
            </a:r>
            <a:endParaRPr lang="en-US" altLang="ko-KR" sz="1200" dirty="0">
              <a:solidFill>
                <a:schemeClr val="tx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서버와 연계해서 </a:t>
            </a:r>
            <a:r>
              <a:rPr lang="ko-KR" altLang="en-US" sz="1200" dirty="0" err="1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불법차량을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단속할 수 있다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기존 아파트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빌딩 등의 등록되지 않은 차량의 단속은 고전적인 방식으로 이루어지고 있다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기존 </a:t>
            </a:r>
            <a:r>
              <a:rPr lang="ko-KR" altLang="en-US" sz="1200" dirty="0" err="1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스크린샷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방식의 구형 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LPR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과는 달리 </a:t>
            </a:r>
            <a:r>
              <a:rPr lang="ko-KR" altLang="en-US" sz="1200" dirty="0" err="1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로켓런치는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Stream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을 이용한 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LPR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방식을 개발 동영상방식으로 처리 가능 </a:t>
            </a:r>
            <a:endParaRPr lang="en-US" altLang="ko-KR" sz="1200" dirty="0">
              <a:solidFill>
                <a:schemeClr val="tx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그렇기에 다양한 활용 방식이 생긴다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.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  <a:endParaRPr lang="en-US" altLang="ko-KR" sz="1200" dirty="0">
              <a:solidFill>
                <a:schemeClr val="tx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  <a:hlinkClick r:id="rId2"/>
              </a:rPr>
              <a:t>https://play.google.com/store/apps/details?id=com.rocketlaunch.lprparking</a:t>
            </a:r>
            <a:endParaRPr lang="en-US" altLang="ko-KR" sz="1200" dirty="0">
              <a:solidFill>
                <a:schemeClr val="tx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D42DBDC-87AB-404A-85B5-4923CB73B83F}"/>
              </a:ext>
            </a:extLst>
          </p:cNvPr>
          <p:cNvSpPr txBox="1"/>
          <p:nvPr/>
        </p:nvSpPr>
        <p:spPr>
          <a:xfrm>
            <a:off x="985814" y="3430292"/>
            <a:ext cx="4800745" cy="1684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600" b="1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rgbClr val="FF000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기존 방식</a:t>
            </a:r>
            <a:endParaRPr lang="en-US" altLang="ko-KR" sz="1000" dirty="0">
              <a:solidFill>
                <a:srgbClr val="FF0000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경비원이 수동으로 검색 </a:t>
            </a:r>
            <a:r>
              <a:rPr lang="en-US" altLang="ko-KR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(</a:t>
            </a: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장부에서 검색</a:t>
            </a:r>
            <a:r>
              <a:rPr lang="en-US" altLang="ko-KR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혹은 번호를 입력해서 검색</a:t>
            </a:r>
            <a:r>
              <a:rPr lang="en-US" altLang="ko-KR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 스티커를 차량 앞면까지 가서 확인 그 후에 차량 번호 검색</a:t>
            </a:r>
            <a:endParaRPr lang="en-US" altLang="ko-KR" sz="1000" dirty="0">
              <a:solidFill>
                <a:schemeClr val="tx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 스티커를 </a:t>
            </a:r>
            <a:r>
              <a:rPr lang="ko-KR" altLang="en-US" sz="1000" dirty="0" err="1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안붙인</a:t>
            </a: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등록된 입주민 차량을 잘못 단속하면 대량 싸움이 발생</a:t>
            </a:r>
            <a:endParaRPr lang="en-US" altLang="ko-KR" sz="1000" dirty="0">
              <a:solidFill>
                <a:schemeClr val="tx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400</a:t>
            </a: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세대 정도 되는 소형 아파트 단지도 차량 대수는 </a:t>
            </a:r>
            <a:r>
              <a:rPr lang="en-US" altLang="ko-KR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5~600</a:t>
            </a: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대가 넘어감 </a:t>
            </a:r>
            <a:r>
              <a:rPr lang="en-US" altLang="ko-KR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1~2</a:t>
            </a: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명 경비가 매일 처리할 수 있는 상황이 안됨</a:t>
            </a:r>
            <a:endParaRPr lang="en-US" altLang="ko-KR" sz="1000" dirty="0">
              <a:solidFill>
                <a:schemeClr val="tx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결국 경비 인력 비용 증가 문제</a:t>
            </a:r>
            <a:endParaRPr lang="en-US" altLang="ko-KR" sz="1000" dirty="0">
              <a:solidFill>
                <a:schemeClr val="tx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0D2940E-ECDD-2244-B9C2-D72EFDFC7551}"/>
              </a:ext>
            </a:extLst>
          </p:cNvPr>
          <p:cNvSpPr txBox="1"/>
          <p:nvPr/>
        </p:nvSpPr>
        <p:spPr>
          <a:xfrm>
            <a:off x="985814" y="5284715"/>
            <a:ext cx="4664152" cy="1222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600" b="1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1000" dirty="0" err="1">
                <a:solidFill>
                  <a:srgbClr val="FF000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주차반장</a:t>
            </a:r>
            <a:r>
              <a:rPr lang="ko-KR" altLang="en-US" sz="1000" dirty="0">
                <a:solidFill>
                  <a:srgbClr val="FF000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방식</a:t>
            </a:r>
            <a:endParaRPr lang="en-US" altLang="ko-KR" sz="1000" dirty="0">
              <a:solidFill>
                <a:srgbClr val="FF0000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경비원이 휴대폰이나 휴대기기를 이용해 </a:t>
            </a:r>
            <a:r>
              <a:rPr lang="ko-KR" altLang="en-US" sz="1000" dirty="0">
                <a:solidFill>
                  <a:srgbClr val="FF000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차량 전면을 비추면 자동 검색</a:t>
            </a:r>
            <a:endParaRPr lang="en-US" altLang="ko-KR" sz="1000" dirty="0">
              <a:solidFill>
                <a:srgbClr val="FF0000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아파트 주차장을 </a:t>
            </a:r>
            <a:r>
              <a:rPr lang="ko-KR" altLang="en-US" sz="1000" dirty="0">
                <a:solidFill>
                  <a:srgbClr val="FF000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한바퀴 돌면 끝</a:t>
            </a:r>
            <a:endParaRPr lang="en-US" altLang="ko-KR" sz="1000" dirty="0">
              <a:solidFill>
                <a:srgbClr val="FF0000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스티커 발급</a:t>
            </a:r>
            <a:r>
              <a:rPr lang="en-US" altLang="ko-KR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스티커 확인 필요가 없기에 </a:t>
            </a:r>
            <a:r>
              <a:rPr lang="ko-KR" altLang="en-US" sz="1000" dirty="0">
                <a:solidFill>
                  <a:srgbClr val="FF000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비용 절감</a:t>
            </a:r>
            <a:endParaRPr lang="en-US" altLang="ko-KR" sz="1000" dirty="0">
              <a:solidFill>
                <a:srgbClr val="FF0000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 err="1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입주민차를</a:t>
            </a: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불법으로 잘못 체크할 일이 없어서 그 종류에 싸움은 일어나지 않음</a:t>
            </a:r>
            <a:endParaRPr lang="en-US" altLang="ko-KR" sz="1000" dirty="0">
              <a:solidFill>
                <a:schemeClr val="tx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5726CE6-EC4D-3847-A0D9-B5881422AFF5}"/>
              </a:ext>
            </a:extLst>
          </p:cNvPr>
          <p:cNvSpPr/>
          <p:nvPr/>
        </p:nvSpPr>
        <p:spPr>
          <a:xfrm rot="20752988">
            <a:off x="9118846" y="1656901"/>
            <a:ext cx="1935207" cy="3677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특허 출원</a:t>
            </a:r>
            <a:r>
              <a:rPr lang="en-US" altLang="ko-KR" sz="14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!!</a:t>
            </a:r>
            <a:endParaRPr kumimoji="1" lang="ko-KR" altLang="en-US" sz="14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pic>
        <p:nvPicPr>
          <p:cNvPr id="21" name="Content Placeholder 11">
            <a:extLst>
              <a:ext uri="{FF2B5EF4-FFF2-40B4-BE49-F238E27FC236}">
                <a16:creationId xmlns:a16="http://schemas.microsoft.com/office/drawing/2014/main" id="{BF5B6DFC-B764-AF4B-A1FD-9C0B9D41A5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782" y="3537757"/>
            <a:ext cx="1720800" cy="3059200"/>
          </a:xfrm>
          <a:prstGeom prst="rect">
            <a:avLst/>
          </a:prstGeom>
        </p:spPr>
      </p:pic>
      <p:pic>
        <p:nvPicPr>
          <p:cNvPr id="22" name="Content Placeholder 10">
            <a:extLst>
              <a:ext uri="{FF2B5EF4-FFF2-40B4-BE49-F238E27FC236}">
                <a16:creationId xmlns:a16="http://schemas.microsoft.com/office/drawing/2014/main" id="{DF0D631A-FAE7-344F-A801-FBA0B95305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2051" y="3537757"/>
            <a:ext cx="1720800" cy="3059200"/>
          </a:xfrm>
          <a:prstGeom prst="rect">
            <a:avLst/>
          </a:prstGeom>
        </p:spPr>
      </p:pic>
      <p:pic>
        <p:nvPicPr>
          <p:cNvPr id="23" name="Content Placeholder 10">
            <a:extLst>
              <a:ext uri="{FF2B5EF4-FFF2-40B4-BE49-F238E27FC236}">
                <a16:creationId xmlns:a16="http://schemas.microsoft.com/office/drawing/2014/main" id="{7CFF4EF4-6C85-4049-8755-873124C572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5320" y="3537757"/>
            <a:ext cx="1720800" cy="30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251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11">
            <a:extLst>
              <a:ext uri="{FF2B5EF4-FFF2-40B4-BE49-F238E27FC236}">
                <a16:creationId xmlns:a16="http://schemas.microsoft.com/office/drawing/2014/main" id="{5C62B797-F0B4-3A4C-AC84-4509C6414ED8}"/>
              </a:ext>
            </a:extLst>
          </p:cNvPr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BE9EB87A-1E0D-094B-8E09-B71C7EC699D8}"/>
              </a:ext>
            </a:extLst>
          </p:cNvPr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5BAFEE-462F-C84D-BD95-DEA4337E8724}"/>
              </a:ext>
            </a:extLst>
          </p:cNvPr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2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17C82C93-FFF9-7742-BF83-64DB40C17954}"/>
              </a:ext>
            </a:extLst>
          </p:cNvPr>
          <p:cNvGrpSpPr/>
          <p:nvPr/>
        </p:nvGrpSpPr>
        <p:grpSpPr>
          <a:xfrm>
            <a:off x="1188881" y="351819"/>
            <a:ext cx="2377574" cy="629652"/>
            <a:chOff x="1188881" y="351819"/>
            <a:chExt cx="2377574" cy="62965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723E63C-21AE-8840-865F-1578F5EF670A}"/>
                </a:ext>
              </a:extLst>
            </p:cNvPr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18CD022-6644-2A4E-82F2-3F0B8BB815F4}"/>
                </a:ext>
              </a:extLst>
            </p:cNvPr>
            <p:cNvSpPr txBox="1"/>
            <p:nvPr/>
          </p:nvSpPr>
          <p:spPr>
            <a:xfrm>
              <a:off x="1188881" y="581361"/>
              <a:ext cx="237757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모바일 불법 차량 단속</a:t>
              </a:r>
              <a:endParaRPr lang="en-US" altLang="ko-KR" sz="20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</p:grpSp>
      <p:cxnSp>
        <p:nvCxnSpPr>
          <p:cNvPr id="18" name="직선 연결선 22">
            <a:extLst>
              <a:ext uri="{FF2B5EF4-FFF2-40B4-BE49-F238E27FC236}">
                <a16:creationId xmlns:a16="http://schemas.microsoft.com/office/drawing/2014/main" id="{6ECBDAAF-A25F-C84E-8D3F-C62257943AA6}"/>
              </a:ext>
            </a:extLst>
          </p:cNvPr>
          <p:cNvCxnSpPr/>
          <p:nvPr/>
        </p:nvCxnSpPr>
        <p:spPr>
          <a:xfrm>
            <a:off x="6096000" y="1722475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18ADD79-8D7E-D045-919B-EAED24AA9737}"/>
              </a:ext>
            </a:extLst>
          </p:cNvPr>
          <p:cNvSpPr txBox="1"/>
          <p:nvPr/>
        </p:nvSpPr>
        <p:spPr>
          <a:xfrm>
            <a:off x="6381114" y="3242713"/>
            <a:ext cx="44454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주차장 차량 번호판을 모바일 장비</a:t>
            </a:r>
            <a:r>
              <a:rPr lang="en-US" altLang="ko-KR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(</a:t>
            </a:r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예</a:t>
            </a:r>
            <a:r>
              <a:rPr lang="en-US" altLang="ko-KR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: </a:t>
            </a:r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휴대폰</a:t>
            </a:r>
            <a:r>
              <a:rPr lang="en-US" altLang="ko-KR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)</a:t>
            </a:r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로 인식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5D767C8-898B-D14A-8B32-458AFAD130B3}"/>
              </a:ext>
            </a:extLst>
          </p:cNvPr>
          <p:cNvSpPr txBox="1"/>
          <p:nvPr/>
        </p:nvSpPr>
        <p:spPr>
          <a:xfrm>
            <a:off x="6381114" y="3992158"/>
            <a:ext cx="4960802" cy="1034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주차장의 장기 방치 차량 관리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방문 차량 관리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주차공간 데이터의 전산화 및 효율적 관리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고객에게 다양한 편의 제공</a:t>
            </a:r>
            <a:endParaRPr lang="ko-KR" altLang="en-US" sz="1400" dirty="0">
              <a:solidFill>
                <a:schemeClr val="tx2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pic>
        <p:nvPicPr>
          <p:cNvPr id="25" name="Picture 1">
            <a:extLst>
              <a:ext uri="{FF2B5EF4-FFF2-40B4-BE49-F238E27FC236}">
                <a16:creationId xmlns:a16="http://schemas.microsoft.com/office/drawing/2014/main" id="{EF3C2EEF-CFC4-794C-9826-37CC95F23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6544" y="3805010"/>
            <a:ext cx="2706900" cy="2026917"/>
          </a:xfrm>
          <a:prstGeom prst="rect">
            <a:avLst/>
          </a:prstGeom>
        </p:spPr>
      </p:pic>
      <p:pic>
        <p:nvPicPr>
          <p:cNvPr id="26" name="Picture 2">
            <a:extLst>
              <a:ext uri="{FF2B5EF4-FFF2-40B4-BE49-F238E27FC236}">
                <a16:creationId xmlns:a16="http://schemas.microsoft.com/office/drawing/2014/main" id="{619C6612-0DC2-B440-A96E-4E5D23778E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083" y="1760593"/>
            <a:ext cx="2706889" cy="203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259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11">
            <a:extLst>
              <a:ext uri="{FF2B5EF4-FFF2-40B4-BE49-F238E27FC236}">
                <a16:creationId xmlns:a16="http://schemas.microsoft.com/office/drawing/2014/main" id="{5C62B797-F0B4-3A4C-AC84-4509C6414ED8}"/>
              </a:ext>
            </a:extLst>
          </p:cNvPr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BE9EB87A-1E0D-094B-8E09-B71C7EC699D8}"/>
              </a:ext>
            </a:extLst>
          </p:cNvPr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5BAFEE-462F-C84D-BD95-DEA4337E8724}"/>
              </a:ext>
            </a:extLst>
          </p:cNvPr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3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17C82C93-FFF9-7742-BF83-64DB40C17954}"/>
              </a:ext>
            </a:extLst>
          </p:cNvPr>
          <p:cNvGrpSpPr/>
          <p:nvPr/>
        </p:nvGrpSpPr>
        <p:grpSpPr>
          <a:xfrm>
            <a:off x="1188881" y="351819"/>
            <a:ext cx="2377574" cy="629652"/>
            <a:chOff x="1188881" y="351819"/>
            <a:chExt cx="2377574" cy="62965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723E63C-21AE-8840-865F-1578F5EF670A}"/>
                </a:ext>
              </a:extLst>
            </p:cNvPr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18CD022-6644-2A4E-82F2-3F0B8BB815F4}"/>
                </a:ext>
              </a:extLst>
            </p:cNvPr>
            <p:cNvSpPr txBox="1"/>
            <p:nvPr/>
          </p:nvSpPr>
          <p:spPr>
            <a:xfrm>
              <a:off x="1188881" y="581361"/>
              <a:ext cx="237757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모바일 불법 차량 단속</a:t>
              </a:r>
              <a:endParaRPr lang="en-US" altLang="ko-KR" sz="20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</p:grpSp>
      <p:cxnSp>
        <p:nvCxnSpPr>
          <p:cNvPr id="14" name="직선 연결선 22">
            <a:extLst>
              <a:ext uri="{FF2B5EF4-FFF2-40B4-BE49-F238E27FC236}">
                <a16:creationId xmlns:a16="http://schemas.microsoft.com/office/drawing/2014/main" id="{C2549047-82D6-5643-A86A-3158C0FE805F}"/>
              </a:ext>
            </a:extLst>
          </p:cNvPr>
          <p:cNvCxnSpPr/>
          <p:nvPr/>
        </p:nvCxnSpPr>
        <p:spPr>
          <a:xfrm>
            <a:off x="4661483" y="1735426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39EA632-DF3F-FD4F-976A-2B390B5AE550}"/>
              </a:ext>
            </a:extLst>
          </p:cNvPr>
          <p:cNvSpPr txBox="1"/>
          <p:nvPr/>
        </p:nvSpPr>
        <p:spPr>
          <a:xfrm>
            <a:off x="5022939" y="1887188"/>
            <a:ext cx="5474188" cy="3935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현재 아파트 단지 주차장 관리는 순찰자의 수기에 의존</a:t>
            </a:r>
            <a:endParaRPr lang="en-US" altLang="ko-KR" sz="12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 차량 장부를 찾아 확인하는데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2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시간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이 매우 오래 걸림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시간상의 이유로 </a:t>
            </a:r>
            <a:r>
              <a:rPr lang="ko-KR" altLang="en-US" sz="1200" b="1" dirty="0" err="1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순찰자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한명이 넓은 범위의 주차장을 관리하지 못하며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주차장 확인 업무 </a:t>
            </a:r>
            <a:r>
              <a:rPr lang="ko-KR" altLang="en-US" sz="1200" b="1" dirty="0" err="1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진행시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다른 업무를 진행하기 어려움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 err="1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입주차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방문차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200" b="1" dirty="0" err="1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불법차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여부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얼마나 오래 </a:t>
            </a:r>
            <a:r>
              <a:rPr lang="ko-KR" altLang="en-US" sz="1200" b="1" dirty="0" err="1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주차되어있었는지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여부 등의 정보를 순찰자가 바로 파악하기 어려움</a:t>
            </a:r>
            <a:endParaRPr lang="en-US" altLang="ko-KR" sz="12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endParaRPr lang="ko-KR" altLang="en-US" sz="12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이 주차장 관리 현황을 알 수가 없음 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주차장의 전산화된 </a:t>
            </a:r>
            <a:r>
              <a:rPr lang="en-US" altLang="ko-KR" sz="12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DB</a:t>
            </a:r>
            <a:r>
              <a:rPr lang="ko-KR" altLang="en-US" sz="12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관리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가 어려움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관리사무소와 관리업체에서는 현재 순찰 진행상태를 한번에 </a:t>
            </a:r>
            <a:r>
              <a:rPr lang="ko-KR" altLang="en-US" sz="12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파악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하기 어려움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장부에 의한 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DB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관리는 자료를 정리하고 분석하기 어려우므로 대부분 데이터들이 무용지물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(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책장에 그대로 쌓여 있다가 폐기된다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.)</a:t>
            </a:r>
            <a:endParaRPr lang="ko-KR" altLang="en-US" sz="1200" dirty="0">
              <a:solidFill>
                <a:schemeClr val="tx2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pic>
        <p:nvPicPr>
          <p:cNvPr id="16" name="Picture 2" descr="http://www.aptn.co.kr/news/photo/201509/20030621105640.jpg">
            <a:extLst>
              <a:ext uri="{FF2B5EF4-FFF2-40B4-BE49-F238E27FC236}">
                <a16:creationId xmlns:a16="http://schemas.microsoft.com/office/drawing/2014/main" id="{30CDD10B-D2D4-9A49-8608-30B0AF0ED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89" y="1922029"/>
            <a:ext cx="3775287" cy="2641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A39A470-2FA1-A844-8C79-741BDCF545F2}"/>
              </a:ext>
            </a:extLst>
          </p:cNvPr>
          <p:cNvSpPr txBox="1"/>
          <p:nvPr/>
        </p:nvSpPr>
        <p:spPr>
          <a:xfrm>
            <a:off x="4927891" y="4061500"/>
            <a:ext cx="15728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주차차량 </a:t>
            </a:r>
            <a:r>
              <a:rPr lang="en-US" altLang="ko-KR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DB</a:t>
            </a:r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관리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4FC490-5E87-6044-86CF-0D2CF61CCAD3}"/>
              </a:ext>
            </a:extLst>
          </p:cNvPr>
          <p:cNvSpPr txBox="1"/>
          <p:nvPr/>
        </p:nvSpPr>
        <p:spPr>
          <a:xfrm>
            <a:off x="4927891" y="1566149"/>
            <a:ext cx="28937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순찰자의 작업 효율화 및 시간절약</a:t>
            </a:r>
          </a:p>
        </p:txBody>
      </p:sp>
    </p:spTree>
    <p:extLst>
      <p:ext uri="{BB962C8B-B14F-4D97-AF65-F5344CB8AC3E}">
        <p14:creationId xmlns:p14="http://schemas.microsoft.com/office/powerpoint/2010/main" val="3621721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A394279B-AE75-FE44-B011-DAB1D2F5AB8B}"/>
              </a:ext>
            </a:extLst>
          </p:cNvPr>
          <p:cNvCxnSpPr/>
          <p:nvPr/>
        </p:nvCxnSpPr>
        <p:spPr>
          <a:xfrm>
            <a:off x="4720206" y="1735426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2B69F7AB-41D7-C04D-8A06-145A8DC9F162}"/>
              </a:ext>
            </a:extLst>
          </p:cNvPr>
          <p:cNvSpPr txBox="1"/>
          <p:nvPr/>
        </p:nvSpPr>
        <p:spPr>
          <a:xfrm>
            <a:off x="4863548" y="4947513"/>
            <a:ext cx="64171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Mobile LPR </a:t>
            </a:r>
            <a:r>
              <a:rPr lang="ko-KR" altLang="en-US" sz="28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주차관리 시스템으로 해결 가능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78D019C-56D3-914C-8858-4C4996A0A34F}"/>
              </a:ext>
            </a:extLst>
          </p:cNvPr>
          <p:cNvSpPr txBox="1"/>
          <p:nvPr/>
        </p:nvSpPr>
        <p:spPr>
          <a:xfrm>
            <a:off x="5022939" y="1820076"/>
            <a:ext cx="5474188" cy="2828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12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실수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를 할 가능성이 높음 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(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장부에서 번호를 찾지 못하는 경우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실수를 할 경우 입주민과 불화 발생할 가능성이 높음</a:t>
            </a:r>
          </a:p>
          <a:p>
            <a:pPr>
              <a:lnSpc>
                <a:spcPct val="150000"/>
              </a:lnSpc>
            </a:pPr>
            <a:endParaRPr lang="en-US" altLang="ko-KR" sz="12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 스티커를 부착하지 않은 차량의 관리가 어려움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 스티커를 </a:t>
            </a:r>
            <a:r>
              <a:rPr lang="ko-KR" altLang="en-US" sz="1200" b="1" dirty="0" err="1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재발급받거나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떼지 않는 방식의 편법주차 관리가 어려움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방문차량 관리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어려움</a:t>
            </a:r>
          </a:p>
          <a:p>
            <a:pPr>
              <a:lnSpc>
                <a:spcPct val="150000"/>
              </a:lnSpc>
            </a:pPr>
            <a:endParaRPr lang="ko-KR" altLang="en-US" sz="12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662AED9E-2A3C-CD4B-8918-CCCD95D763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277" y="2361982"/>
            <a:ext cx="3631640" cy="2286241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6BA24D3F-6FFF-B549-B7FF-3A930BCA83E7}"/>
              </a:ext>
            </a:extLst>
          </p:cNvPr>
          <p:cNvSpPr txBox="1"/>
          <p:nvPr/>
        </p:nvSpPr>
        <p:spPr>
          <a:xfrm>
            <a:off x="5022939" y="1761237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실수의 가능성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912F978-63AA-614A-882B-E7EA0C435DD8}"/>
              </a:ext>
            </a:extLst>
          </p:cNvPr>
          <p:cNvSpPr txBox="1"/>
          <p:nvPr/>
        </p:nvSpPr>
        <p:spPr>
          <a:xfrm>
            <a:off x="5022938" y="3209730"/>
            <a:ext cx="10599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차량 관리  </a:t>
            </a:r>
          </a:p>
        </p:txBody>
      </p:sp>
      <p:cxnSp>
        <p:nvCxnSpPr>
          <p:cNvPr id="16" name="직선 연결선 11">
            <a:extLst>
              <a:ext uri="{FF2B5EF4-FFF2-40B4-BE49-F238E27FC236}">
                <a16:creationId xmlns:a16="http://schemas.microsoft.com/office/drawing/2014/main" id="{B988AA14-5A01-5B41-BA3C-13184185249E}"/>
              </a:ext>
            </a:extLst>
          </p:cNvPr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A230B9B3-D3A0-5A48-A8EF-234D33CCE187}"/>
              </a:ext>
            </a:extLst>
          </p:cNvPr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4154CA7-472A-DB48-A06A-995C406C79C2}"/>
              </a:ext>
            </a:extLst>
          </p:cNvPr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4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74EB135-4A13-0E40-9D5C-FE97D0005E74}"/>
              </a:ext>
            </a:extLst>
          </p:cNvPr>
          <p:cNvGrpSpPr/>
          <p:nvPr/>
        </p:nvGrpSpPr>
        <p:grpSpPr>
          <a:xfrm>
            <a:off x="1188881" y="351819"/>
            <a:ext cx="2377574" cy="629652"/>
            <a:chOff x="1188881" y="351819"/>
            <a:chExt cx="2377574" cy="62965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EBD16F7-CE9A-0F47-B0A3-4B17F9BCA719}"/>
                </a:ext>
              </a:extLst>
            </p:cNvPr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DA78E4E-B9F2-6346-A0D8-BC58094D8217}"/>
                </a:ext>
              </a:extLst>
            </p:cNvPr>
            <p:cNvSpPr txBox="1"/>
            <p:nvPr/>
          </p:nvSpPr>
          <p:spPr>
            <a:xfrm>
              <a:off x="1188881" y="581361"/>
              <a:ext cx="237757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모바일 불법 차량 단속</a:t>
              </a:r>
              <a:endParaRPr lang="en-US" altLang="ko-KR" sz="20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3322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5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2255746" cy="660429"/>
            <a:chOff x="1188881" y="351819"/>
            <a:chExt cx="2255746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225574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모바일 </a:t>
              </a:r>
              <a:r>
                <a:rPr lang="en-US" altLang="ko-KR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LPR</a:t>
              </a:r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의 이점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D6EE7813-2FDF-7F4B-B326-A1C64B0881A9}"/>
              </a:ext>
            </a:extLst>
          </p:cNvPr>
          <p:cNvSpPr txBox="1"/>
          <p:nvPr/>
        </p:nvSpPr>
        <p:spPr>
          <a:xfrm>
            <a:off x="3897972" y="1607700"/>
            <a:ext cx="64716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아파트관리실은 아파트 구역별 주차 현황</a:t>
            </a:r>
            <a:r>
              <a:rPr lang="en-US" altLang="ko-KR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불법 주차현황</a:t>
            </a:r>
            <a:r>
              <a:rPr lang="en-US" altLang="ko-KR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방문차량 현황을 조회</a:t>
            </a:r>
          </a:p>
        </p:txBody>
      </p:sp>
      <p:sp>
        <p:nvSpPr>
          <p:cNvPr id="17" name="자유형: 도형 19">
            <a:extLst>
              <a:ext uri="{FF2B5EF4-FFF2-40B4-BE49-F238E27FC236}">
                <a16:creationId xmlns:a16="http://schemas.microsoft.com/office/drawing/2014/main" id="{04330660-F63C-4B49-A533-5E371193EB63}"/>
              </a:ext>
            </a:extLst>
          </p:cNvPr>
          <p:cNvSpPr/>
          <p:nvPr/>
        </p:nvSpPr>
        <p:spPr>
          <a:xfrm>
            <a:off x="1188881" y="1566691"/>
            <a:ext cx="1856606" cy="1856606"/>
          </a:xfrm>
          <a:custGeom>
            <a:avLst/>
            <a:gdLst>
              <a:gd name="connsiteX0" fmla="*/ 0 w 1856606"/>
              <a:gd name="connsiteY0" fmla="*/ 309441 h 1856606"/>
              <a:gd name="connsiteX1" fmla="*/ 309441 w 1856606"/>
              <a:gd name="connsiteY1" fmla="*/ 0 h 1856606"/>
              <a:gd name="connsiteX2" fmla="*/ 1547165 w 1856606"/>
              <a:gd name="connsiteY2" fmla="*/ 0 h 1856606"/>
              <a:gd name="connsiteX3" fmla="*/ 1856606 w 1856606"/>
              <a:gd name="connsiteY3" fmla="*/ 309441 h 1856606"/>
              <a:gd name="connsiteX4" fmla="*/ 1856606 w 1856606"/>
              <a:gd name="connsiteY4" fmla="*/ 1547165 h 1856606"/>
              <a:gd name="connsiteX5" fmla="*/ 1547165 w 1856606"/>
              <a:gd name="connsiteY5" fmla="*/ 1856606 h 1856606"/>
              <a:gd name="connsiteX6" fmla="*/ 309441 w 1856606"/>
              <a:gd name="connsiteY6" fmla="*/ 1856606 h 1856606"/>
              <a:gd name="connsiteX7" fmla="*/ 0 w 1856606"/>
              <a:gd name="connsiteY7" fmla="*/ 1547165 h 1856606"/>
              <a:gd name="connsiteX8" fmla="*/ 0 w 1856606"/>
              <a:gd name="connsiteY8" fmla="*/ 309441 h 1856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6606" h="1856606">
                <a:moveTo>
                  <a:pt x="0" y="309441"/>
                </a:moveTo>
                <a:cubicBezTo>
                  <a:pt x="0" y="138541"/>
                  <a:pt x="138541" y="0"/>
                  <a:pt x="309441" y="0"/>
                </a:cubicBezTo>
                <a:lnTo>
                  <a:pt x="1547165" y="0"/>
                </a:lnTo>
                <a:cubicBezTo>
                  <a:pt x="1718065" y="0"/>
                  <a:pt x="1856606" y="138541"/>
                  <a:pt x="1856606" y="309441"/>
                </a:cubicBezTo>
                <a:lnTo>
                  <a:pt x="1856606" y="1547165"/>
                </a:lnTo>
                <a:cubicBezTo>
                  <a:pt x="1856606" y="1718065"/>
                  <a:pt x="1718065" y="1856606"/>
                  <a:pt x="1547165" y="1856606"/>
                </a:cubicBezTo>
                <a:lnTo>
                  <a:pt x="309441" y="1856606"/>
                </a:lnTo>
                <a:cubicBezTo>
                  <a:pt x="138541" y="1856606"/>
                  <a:pt x="0" y="1718065"/>
                  <a:pt x="0" y="1547165"/>
                </a:cubicBezTo>
                <a:lnTo>
                  <a:pt x="0" y="30944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792" tIns="227792" rIns="227792" bIns="227792" numCol="1" spcCol="1270" anchor="ctr" anchorCtr="0">
            <a:noAutofit/>
          </a:bodyPr>
          <a:lstStyle/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400" kern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공동주택 </a:t>
            </a:r>
            <a:endParaRPr lang="en-US" altLang="ko-KR" sz="2400" kern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000" kern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관리사무소</a:t>
            </a:r>
            <a:endParaRPr lang="ko-KR" altLang="en-US" sz="2400" kern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cxnSp>
        <p:nvCxnSpPr>
          <p:cNvPr id="20" name="직선 연결선 21">
            <a:extLst>
              <a:ext uri="{FF2B5EF4-FFF2-40B4-BE49-F238E27FC236}">
                <a16:creationId xmlns:a16="http://schemas.microsoft.com/office/drawing/2014/main" id="{40BFED26-82D1-A540-A62B-FAD951E9AC68}"/>
              </a:ext>
            </a:extLst>
          </p:cNvPr>
          <p:cNvCxnSpPr/>
          <p:nvPr/>
        </p:nvCxnSpPr>
        <p:spPr>
          <a:xfrm>
            <a:off x="3562525" y="1572394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A8A2DE0-87F0-6B45-BCEC-4CC66A51B3AA}"/>
              </a:ext>
            </a:extLst>
          </p:cNvPr>
          <p:cNvSpPr txBox="1"/>
          <p:nvPr/>
        </p:nvSpPr>
        <p:spPr>
          <a:xfrm>
            <a:off x="3897971" y="2066552"/>
            <a:ext cx="716710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조회된 자료를 바탕으로 조치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순찰구역들이 빠짐없이 잘 관리되고 있는지 </a:t>
            </a:r>
            <a:r>
              <a:rPr lang="ko-KR" altLang="en-US" sz="14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파악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가능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입주민에게 순찰 상황 안내 가능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algn="just"/>
            <a:endParaRPr lang="ko-KR" altLang="en-US" sz="1400" dirty="0">
              <a:solidFill>
                <a:schemeClr val="tx2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10256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6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2255746" cy="660429"/>
            <a:chOff x="1188881" y="351819"/>
            <a:chExt cx="2255746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225574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모바일 </a:t>
              </a:r>
              <a:r>
                <a:rPr lang="en-US" altLang="ko-KR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LPR</a:t>
              </a:r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의 이점</a:t>
              </a:r>
            </a:p>
          </p:txBody>
        </p:sp>
      </p:grpSp>
      <p:sp>
        <p:nvSpPr>
          <p:cNvPr id="22" name="자유형: 도형 20">
            <a:extLst>
              <a:ext uri="{FF2B5EF4-FFF2-40B4-BE49-F238E27FC236}">
                <a16:creationId xmlns:a16="http://schemas.microsoft.com/office/drawing/2014/main" id="{4FB377F8-4D5D-C040-93ED-9FE457DD947F}"/>
              </a:ext>
            </a:extLst>
          </p:cNvPr>
          <p:cNvSpPr/>
          <p:nvPr/>
        </p:nvSpPr>
        <p:spPr>
          <a:xfrm>
            <a:off x="1188881" y="1574339"/>
            <a:ext cx="1856606" cy="1856606"/>
          </a:xfrm>
          <a:custGeom>
            <a:avLst/>
            <a:gdLst>
              <a:gd name="connsiteX0" fmla="*/ 0 w 1856606"/>
              <a:gd name="connsiteY0" fmla="*/ 309441 h 1856606"/>
              <a:gd name="connsiteX1" fmla="*/ 309441 w 1856606"/>
              <a:gd name="connsiteY1" fmla="*/ 0 h 1856606"/>
              <a:gd name="connsiteX2" fmla="*/ 1547165 w 1856606"/>
              <a:gd name="connsiteY2" fmla="*/ 0 h 1856606"/>
              <a:gd name="connsiteX3" fmla="*/ 1856606 w 1856606"/>
              <a:gd name="connsiteY3" fmla="*/ 309441 h 1856606"/>
              <a:gd name="connsiteX4" fmla="*/ 1856606 w 1856606"/>
              <a:gd name="connsiteY4" fmla="*/ 1547165 h 1856606"/>
              <a:gd name="connsiteX5" fmla="*/ 1547165 w 1856606"/>
              <a:gd name="connsiteY5" fmla="*/ 1856606 h 1856606"/>
              <a:gd name="connsiteX6" fmla="*/ 309441 w 1856606"/>
              <a:gd name="connsiteY6" fmla="*/ 1856606 h 1856606"/>
              <a:gd name="connsiteX7" fmla="*/ 0 w 1856606"/>
              <a:gd name="connsiteY7" fmla="*/ 1547165 h 1856606"/>
              <a:gd name="connsiteX8" fmla="*/ 0 w 1856606"/>
              <a:gd name="connsiteY8" fmla="*/ 309441 h 1856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6606" h="1856606">
                <a:moveTo>
                  <a:pt x="0" y="309441"/>
                </a:moveTo>
                <a:cubicBezTo>
                  <a:pt x="0" y="138541"/>
                  <a:pt x="138541" y="0"/>
                  <a:pt x="309441" y="0"/>
                </a:cubicBezTo>
                <a:lnTo>
                  <a:pt x="1547165" y="0"/>
                </a:lnTo>
                <a:cubicBezTo>
                  <a:pt x="1718065" y="0"/>
                  <a:pt x="1856606" y="138541"/>
                  <a:pt x="1856606" y="309441"/>
                </a:cubicBezTo>
                <a:lnTo>
                  <a:pt x="1856606" y="1547165"/>
                </a:lnTo>
                <a:cubicBezTo>
                  <a:pt x="1856606" y="1718065"/>
                  <a:pt x="1718065" y="1856606"/>
                  <a:pt x="1547165" y="1856606"/>
                </a:cubicBezTo>
                <a:lnTo>
                  <a:pt x="309441" y="1856606"/>
                </a:lnTo>
                <a:cubicBezTo>
                  <a:pt x="138541" y="1856606"/>
                  <a:pt x="0" y="1718065"/>
                  <a:pt x="0" y="1547165"/>
                </a:cubicBezTo>
                <a:lnTo>
                  <a:pt x="0" y="30944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792" tIns="227792" rIns="227792" bIns="227792" numCol="1" spcCol="1270" anchor="ctr" anchorCtr="0">
            <a:noAutofit/>
          </a:bodyPr>
          <a:lstStyle/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400" kern="12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관리 업체</a:t>
            </a:r>
            <a:endParaRPr lang="ko-KR" altLang="en-US" sz="2400" kern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cxnSp>
        <p:nvCxnSpPr>
          <p:cNvPr id="23" name="직선 연결선 21">
            <a:extLst>
              <a:ext uri="{FF2B5EF4-FFF2-40B4-BE49-F238E27FC236}">
                <a16:creationId xmlns:a16="http://schemas.microsoft.com/office/drawing/2014/main" id="{E60BE994-617C-3D40-8706-5B92A6E18798}"/>
              </a:ext>
            </a:extLst>
          </p:cNvPr>
          <p:cNvCxnSpPr/>
          <p:nvPr/>
        </p:nvCxnSpPr>
        <p:spPr>
          <a:xfrm>
            <a:off x="3562525" y="1572394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7CECDA7D-1DC5-FD46-9F80-1BC6C4A522FF}"/>
              </a:ext>
            </a:extLst>
          </p:cNvPr>
          <p:cNvSpPr txBox="1"/>
          <p:nvPr/>
        </p:nvSpPr>
        <p:spPr>
          <a:xfrm>
            <a:off x="3840366" y="1759614"/>
            <a:ext cx="639583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각 아파트의 주차 관리가 잘 되고 있는지 파악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순찰자의 업무 능률 향상으로  더 </a:t>
            </a:r>
            <a:r>
              <a:rPr lang="ko-KR" altLang="en-US" sz="14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적절한 인력 배치 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가능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비용 절감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데이터베이스를 바탕으로 효율적인 주차관리 시스템 구축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데이터베이스를 바탕으로 다양한 서비스 제공</a:t>
            </a:r>
            <a:endParaRPr lang="ko-KR" altLang="en-US" sz="1400" dirty="0">
              <a:solidFill>
                <a:schemeClr val="tx2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85165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7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2255746" cy="660429"/>
            <a:chOff x="1188881" y="351819"/>
            <a:chExt cx="2255746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225574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모바일 </a:t>
              </a:r>
              <a:r>
                <a:rPr lang="en-US" altLang="ko-KR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LPR</a:t>
              </a:r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의 이점</a:t>
              </a:r>
            </a:p>
          </p:txBody>
        </p:sp>
      </p:grpSp>
      <p:sp>
        <p:nvSpPr>
          <p:cNvPr id="11" name="자유형: 도형 15">
            <a:extLst>
              <a:ext uri="{FF2B5EF4-FFF2-40B4-BE49-F238E27FC236}">
                <a16:creationId xmlns:a16="http://schemas.microsoft.com/office/drawing/2014/main" id="{EFC43FB6-D5E7-1144-B6D6-EB9A4DADF87B}"/>
              </a:ext>
            </a:extLst>
          </p:cNvPr>
          <p:cNvSpPr/>
          <p:nvPr/>
        </p:nvSpPr>
        <p:spPr>
          <a:xfrm>
            <a:off x="1188881" y="1572394"/>
            <a:ext cx="1856606" cy="1856606"/>
          </a:xfrm>
          <a:custGeom>
            <a:avLst/>
            <a:gdLst>
              <a:gd name="connsiteX0" fmla="*/ 0 w 1856606"/>
              <a:gd name="connsiteY0" fmla="*/ 309441 h 1856606"/>
              <a:gd name="connsiteX1" fmla="*/ 309441 w 1856606"/>
              <a:gd name="connsiteY1" fmla="*/ 0 h 1856606"/>
              <a:gd name="connsiteX2" fmla="*/ 1547165 w 1856606"/>
              <a:gd name="connsiteY2" fmla="*/ 0 h 1856606"/>
              <a:gd name="connsiteX3" fmla="*/ 1856606 w 1856606"/>
              <a:gd name="connsiteY3" fmla="*/ 309441 h 1856606"/>
              <a:gd name="connsiteX4" fmla="*/ 1856606 w 1856606"/>
              <a:gd name="connsiteY4" fmla="*/ 1547165 h 1856606"/>
              <a:gd name="connsiteX5" fmla="*/ 1547165 w 1856606"/>
              <a:gd name="connsiteY5" fmla="*/ 1856606 h 1856606"/>
              <a:gd name="connsiteX6" fmla="*/ 309441 w 1856606"/>
              <a:gd name="connsiteY6" fmla="*/ 1856606 h 1856606"/>
              <a:gd name="connsiteX7" fmla="*/ 0 w 1856606"/>
              <a:gd name="connsiteY7" fmla="*/ 1547165 h 1856606"/>
              <a:gd name="connsiteX8" fmla="*/ 0 w 1856606"/>
              <a:gd name="connsiteY8" fmla="*/ 309441 h 1856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6606" h="1856606">
                <a:moveTo>
                  <a:pt x="0" y="309441"/>
                </a:moveTo>
                <a:cubicBezTo>
                  <a:pt x="0" y="138541"/>
                  <a:pt x="138541" y="0"/>
                  <a:pt x="309441" y="0"/>
                </a:cubicBezTo>
                <a:lnTo>
                  <a:pt x="1547165" y="0"/>
                </a:lnTo>
                <a:cubicBezTo>
                  <a:pt x="1718065" y="0"/>
                  <a:pt x="1856606" y="138541"/>
                  <a:pt x="1856606" y="309441"/>
                </a:cubicBezTo>
                <a:lnTo>
                  <a:pt x="1856606" y="1547165"/>
                </a:lnTo>
                <a:cubicBezTo>
                  <a:pt x="1856606" y="1718065"/>
                  <a:pt x="1718065" y="1856606"/>
                  <a:pt x="1547165" y="1856606"/>
                </a:cubicBezTo>
                <a:lnTo>
                  <a:pt x="309441" y="1856606"/>
                </a:lnTo>
                <a:cubicBezTo>
                  <a:pt x="138541" y="1856606"/>
                  <a:pt x="0" y="1718065"/>
                  <a:pt x="0" y="1547165"/>
                </a:cubicBezTo>
                <a:lnTo>
                  <a:pt x="0" y="30944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792" tIns="227792" rIns="227792" bIns="227792" numCol="1" spcCol="1270" anchor="ctr" anchorCtr="0">
            <a:noAutofit/>
          </a:bodyPr>
          <a:lstStyle/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4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</a:t>
            </a:r>
            <a:endParaRPr lang="ko-KR" altLang="en-US" sz="2400" kern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cxnSp>
        <p:nvCxnSpPr>
          <p:cNvPr id="16" name="직선 연결선 21">
            <a:extLst>
              <a:ext uri="{FF2B5EF4-FFF2-40B4-BE49-F238E27FC236}">
                <a16:creationId xmlns:a16="http://schemas.microsoft.com/office/drawing/2014/main" id="{80ED65C3-C7F6-1245-B81F-4B035F75F796}"/>
              </a:ext>
            </a:extLst>
          </p:cNvPr>
          <p:cNvCxnSpPr/>
          <p:nvPr/>
        </p:nvCxnSpPr>
        <p:spPr>
          <a:xfrm>
            <a:off x="3562525" y="1572394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009A989-D2EF-C849-BE2B-4962A8BBB528}"/>
              </a:ext>
            </a:extLst>
          </p:cNvPr>
          <p:cNvSpPr txBox="1"/>
          <p:nvPr/>
        </p:nvSpPr>
        <p:spPr>
          <a:xfrm>
            <a:off x="4253389" y="1572394"/>
            <a:ext cx="6912351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공동주택의 관리의 신뢰도 향상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불법 주차 차량의 감소로 인한 쾌적함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아파트 관리에 대한 </a:t>
            </a:r>
            <a:r>
              <a:rPr lang="ko-KR" altLang="en-US" sz="14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신뢰도 향상</a:t>
            </a:r>
            <a:endParaRPr lang="en-US" altLang="ko-KR" sz="1400" b="1" dirty="0">
              <a:solidFill>
                <a:schemeClr val="accent2">
                  <a:lumMod val="75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 외 차량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방문차량의 효율적인 관리로 </a:t>
            </a:r>
            <a:r>
              <a:rPr lang="ko-KR" altLang="en-US" sz="14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주차면 부족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으로 인한 불편함 감소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차량에 스티커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카드 등을 붙이고 관리 할 필요성 없어짐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방문 차량 등 규정에 따라 편리하고 공정하게 주차장 이용 가능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공동주택의 </a:t>
            </a:r>
            <a:r>
              <a:rPr lang="ko-KR" altLang="en-US" sz="14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브랜딩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에 최첨단 이미지 부여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– 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입주자들에게는 자부심과 잠재고객들에게는 매력적인 </a:t>
            </a:r>
            <a:r>
              <a:rPr lang="ko-KR" altLang="en-US" sz="1400" b="1" dirty="0" err="1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셀링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포인트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algn="just"/>
            <a:endParaRPr lang="ko-KR" altLang="en-US" sz="1400" dirty="0">
              <a:solidFill>
                <a:schemeClr val="tx2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93583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직선 연결선 22"/>
          <p:cNvCxnSpPr/>
          <p:nvPr/>
        </p:nvCxnSpPr>
        <p:spPr>
          <a:xfrm>
            <a:off x="6096000" y="1860516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8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0F5EE5F-96DD-4419-85FD-3D1065985BF8}"/>
              </a:ext>
            </a:extLst>
          </p:cNvPr>
          <p:cNvSpPr/>
          <p:nvPr/>
        </p:nvSpPr>
        <p:spPr>
          <a:xfrm>
            <a:off x="265814" y="1474385"/>
            <a:ext cx="5692305" cy="48126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7" name="화살표: 왼쪽/오른쪽/위쪽/아래쪽 16">
            <a:extLst>
              <a:ext uri="{FF2B5EF4-FFF2-40B4-BE49-F238E27FC236}">
                <a16:creationId xmlns:a16="http://schemas.microsoft.com/office/drawing/2014/main" id="{949539E0-A38B-4C90-94AD-8BAE17235426}"/>
              </a:ext>
            </a:extLst>
          </p:cNvPr>
          <p:cNvSpPr/>
          <p:nvPr/>
        </p:nvSpPr>
        <p:spPr>
          <a:xfrm>
            <a:off x="953663" y="1558817"/>
            <a:ext cx="4641516" cy="4641516"/>
          </a:xfrm>
          <a:prstGeom prst="quadArrow">
            <a:avLst>
              <a:gd name="adj1" fmla="val 2000"/>
              <a:gd name="adj2" fmla="val 4000"/>
              <a:gd name="adj3" fmla="val 5000"/>
            </a:avLst>
          </a:prstGeom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자유형: 도형 19">
            <a:extLst>
              <a:ext uri="{FF2B5EF4-FFF2-40B4-BE49-F238E27FC236}">
                <a16:creationId xmlns:a16="http://schemas.microsoft.com/office/drawing/2014/main" id="{20B31552-7DA8-4C24-B532-DA49216CD197}"/>
              </a:ext>
            </a:extLst>
          </p:cNvPr>
          <p:cNvSpPr/>
          <p:nvPr/>
        </p:nvSpPr>
        <p:spPr>
          <a:xfrm>
            <a:off x="1255361" y="1860516"/>
            <a:ext cx="1856606" cy="1856606"/>
          </a:xfrm>
          <a:custGeom>
            <a:avLst/>
            <a:gdLst>
              <a:gd name="connsiteX0" fmla="*/ 0 w 1856606"/>
              <a:gd name="connsiteY0" fmla="*/ 309441 h 1856606"/>
              <a:gd name="connsiteX1" fmla="*/ 309441 w 1856606"/>
              <a:gd name="connsiteY1" fmla="*/ 0 h 1856606"/>
              <a:gd name="connsiteX2" fmla="*/ 1547165 w 1856606"/>
              <a:gd name="connsiteY2" fmla="*/ 0 h 1856606"/>
              <a:gd name="connsiteX3" fmla="*/ 1856606 w 1856606"/>
              <a:gd name="connsiteY3" fmla="*/ 309441 h 1856606"/>
              <a:gd name="connsiteX4" fmla="*/ 1856606 w 1856606"/>
              <a:gd name="connsiteY4" fmla="*/ 1547165 h 1856606"/>
              <a:gd name="connsiteX5" fmla="*/ 1547165 w 1856606"/>
              <a:gd name="connsiteY5" fmla="*/ 1856606 h 1856606"/>
              <a:gd name="connsiteX6" fmla="*/ 309441 w 1856606"/>
              <a:gd name="connsiteY6" fmla="*/ 1856606 h 1856606"/>
              <a:gd name="connsiteX7" fmla="*/ 0 w 1856606"/>
              <a:gd name="connsiteY7" fmla="*/ 1547165 h 1856606"/>
              <a:gd name="connsiteX8" fmla="*/ 0 w 1856606"/>
              <a:gd name="connsiteY8" fmla="*/ 309441 h 1856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6606" h="1856606">
                <a:moveTo>
                  <a:pt x="0" y="309441"/>
                </a:moveTo>
                <a:cubicBezTo>
                  <a:pt x="0" y="138541"/>
                  <a:pt x="138541" y="0"/>
                  <a:pt x="309441" y="0"/>
                </a:cubicBezTo>
                <a:lnTo>
                  <a:pt x="1547165" y="0"/>
                </a:lnTo>
                <a:cubicBezTo>
                  <a:pt x="1718065" y="0"/>
                  <a:pt x="1856606" y="138541"/>
                  <a:pt x="1856606" y="309441"/>
                </a:cubicBezTo>
                <a:lnTo>
                  <a:pt x="1856606" y="1547165"/>
                </a:lnTo>
                <a:cubicBezTo>
                  <a:pt x="1856606" y="1718065"/>
                  <a:pt x="1718065" y="1856606"/>
                  <a:pt x="1547165" y="1856606"/>
                </a:cubicBezTo>
                <a:lnTo>
                  <a:pt x="309441" y="1856606"/>
                </a:lnTo>
                <a:cubicBezTo>
                  <a:pt x="138541" y="1856606"/>
                  <a:pt x="0" y="1718065"/>
                  <a:pt x="0" y="1547165"/>
                </a:cubicBezTo>
                <a:lnTo>
                  <a:pt x="0" y="30944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792" tIns="227792" rIns="227792" bIns="227792" numCol="1" spcCol="1270" anchor="ctr" anchorCtr="0">
            <a:noAutofit/>
          </a:bodyPr>
          <a:lstStyle/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400" kern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고객</a:t>
            </a:r>
          </a:p>
        </p:txBody>
      </p:sp>
      <p:sp>
        <p:nvSpPr>
          <p:cNvPr id="21" name="자유형: 도형 20">
            <a:extLst>
              <a:ext uri="{FF2B5EF4-FFF2-40B4-BE49-F238E27FC236}">
                <a16:creationId xmlns:a16="http://schemas.microsoft.com/office/drawing/2014/main" id="{66002FD7-929E-4E4C-9D9F-56B1E1E0CDE9}"/>
              </a:ext>
            </a:extLst>
          </p:cNvPr>
          <p:cNvSpPr/>
          <p:nvPr/>
        </p:nvSpPr>
        <p:spPr>
          <a:xfrm>
            <a:off x="3436874" y="1860516"/>
            <a:ext cx="1856606" cy="1856606"/>
          </a:xfrm>
          <a:custGeom>
            <a:avLst/>
            <a:gdLst>
              <a:gd name="connsiteX0" fmla="*/ 0 w 1856606"/>
              <a:gd name="connsiteY0" fmla="*/ 309441 h 1856606"/>
              <a:gd name="connsiteX1" fmla="*/ 309441 w 1856606"/>
              <a:gd name="connsiteY1" fmla="*/ 0 h 1856606"/>
              <a:gd name="connsiteX2" fmla="*/ 1547165 w 1856606"/>
              <a:gd name="connsiteY2" fmla="*/ 0 h 1856606"/>
              <a:gd name="connsiteX3" fmla="*/ 1856606 w 1856606"/>
              <a:gd name="connsiteY3" fmla="*/ 309441 h 1856606"/>
              <a:gd name="connsiteX4" fmla="*/ 1856606 w 1856606"/>
              <a:gd name="connsiteY4" fmla="*/ 1547165 h 1856606"/>
              <a:gd name="connsiteX5" fmla="*/ 1547165 w 1856606"/>
              <a:gd name="connsiteY5" fmla="*/ 1856606 h 1856606"/>
              <a:gd name="connsiteX6" fmla="*/ 309441 w 1856606"/>
              <a:gd name="connsiteY6" fmla="*/ 1856606 h 1856606"/>
              <a:gd name="connsiteX7" fmla="*/ 0 w 1856606"/>
              <a:gd name="connsiteY7" fmla="*/ 1547165 h 1856606"/>
              <a:gd name="connsiteX8" fmla="*/ 0 w 1856606"/>
              <a:gd name="connsiteY8" fmla="*/ 309441 h 1856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6606" h="1856606">
                <a:moveTo>
                  <a:pt x="0" y="309441"/>
                </a:moveTo>
                <a:cubicBezTo>
                  <a:pt x="0" y="138541"/>
                  <a:pt x="138541" y="0"/>
                  <a:pt x="309441" y="0"/>
                </a:cubicBezTo>
                <a:lnTo>
                  <a:pt x="1547165" y="0"/>
                </a:lnTo>
                <a:cubicBezTo>
                  <a:pt x="1718065" y="0"/>
                  <a:pt x="1856606" y="138541"/>
                  <a:pt x="1856606" y="309441"/>
                </a:cubicBezTo>
                <a:lnTo>
                  <a:pt x="1856606" y="1547165"/>
                </a:lnTo>
                <a:cubicBezTo>
                  <a:pt x="1856606" y="1718065"/>
                  <a:pt x="1718065" y="1856606"/>
                  <a:pt x="1547165" y="1856606"/>
                </a:cubicBezTo>
                <a:lnTo>
                  <a:pt x="309441" y="1856606"/>
                </a:lnTo>
                <a:cubicBezTo>
                  <a:pt x="138541" y="1856606"/>
                  <a:pt x="0" y="1718065"/>
                  <a:pt x="0" y="1547165"/>
                </a:cubicBezTo>
                <a:lnTo>
                  <a:pt x="0" y="30944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792" tIns="227792" rIns="227792" bIns="227792" numCol="1" spcCol="1270" anchor="ctr" anchorCtr="0">
            <a:noAutofit/>
          </a:bodyPr>
          <a:lstStyle/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400" kern="1200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순찰자</a:t>
            </a:r>
            <a:endParaRPr lang="ko-KR" altLang="en-US" sz="2400" kern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22" name="자유형: 도형 21">
            <a:extLst>
              <a:ext uri="{FF2B5EF4-FFF2-40B4-BE49-F238E27FC236}">
                <a16:creationId xmlns:a16="http://schemas.microsoft.com/office/drawing/2014/main" id="{84635FE4-7E85-4212-920F-335F20D07BC7}"/>
              </a:ext>
            </a:extLst>
          </p:cNvPr>
          <p:cNvSpPr/>
          <p:nvPr/>
        </p:nvSpPr>
        <p:spPr>
          <a:xfrm>
            <a:off x="1255361" y="4042029"/>
            <a:ext cx="1856606" cy="1856606"/>
          </a:xfrm>
          <a:custGeom>
            <a:avLst/>
            <a:gdLst>
              <a:gd name="connsiteX0" fmla="*/ 0 w 1856606"/>
              <a:gd name="connsiteY0" fmla="*/ 309441 h 1856606"/>
              <a:gd name="connsiteX1" fmla="*/ 309441 w 1856606"/>
              <a:gd name="connsiteY1" fmla="*/ 0 h 1856606"/>
              <a:gd name="connsiteX2" fmla="*/ 1547165 w 1856606"/>
              <a:gd name="connsiteY2" fmla="*/ 0 h 1856606"/>
              <a:gd name="connsiteX3" fmla="*/ 1856606 w 1856606"/>
              <a:gd name="connsiteY3" fmla="*/ 309441 h 1856606"/>
              <a:gd name="connsiteX4" fmla="*/ 1856606 w 1856606"/>
              <a:gd name="connsiteY4" fmla="*/ 1547165 h 1856606"/>
              <a:gd name="connsiteX5" fmla="*/ 1547165 w 1856606"/>
              <a:gd name="connsiteY5" fmla="*/ 1856606 h 1856606"/>
              <a:gd name="connsiteX6" fmla="*/ 309441 w 1856606"/>
              <a:gd name="connsiteY6" fmla="*/ 1856606 h 1856606"/>
              <a:gd name="connsiteX7" fmla="*/ 0 w 1856606"/>
              <a:gd name="connsiteY7" fmla="*/ 1547165 h 1856606"/>
              <a:gd name="connsiteX8" fmla="*/ 0 w 1856606"/>
              <a:gd name="connsiteY8" fmla="*/ 309441 h 1856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6606" h="1856606">
                <a:moveTo>
                  <a:pt x="0" y="309441"/>
                </a:moveTo>
                <a:cubicBezTo>
                  <a:pt x="0" y="138541"/>
                  <a:pt x="138541" y="0"/>
                  <a:pt x="309441" y="0"/>
                </a:cubicBezTo>
                <a:lnTo>
                  <a:pt x="1547165" y="0"/>
                </a:lnTo>
                <a:cubicBezTo>
                  <a:pt x="1718065" y="0"/>
                  <a:pt x="1856606" y="138541"/>
                  <a:pt x="1856606" y="309441"/>
                </a:cubicBezTo>
                <a:lnTo>
                  <a:pt x="1856606" y="1547165"/>
                </a:lnTo>
                <a:cubicBezTo>
                  <a:pt x="1856606" y="1718065"/>
                  <a:pt x="1718065" y="1856606"/>
                  <a:pt x="1547165" y="1856606"/>
                </a:cubicBezTo>
                <a:lnTo>
                  <a:pt x="309441" y="1856606"/>
                </a:lnTo>
                <a:cubicBezTo>
                  <a:pt x="138541" y="1856606"/>
                  <a:pt x="0" y="1718065"/>
                  <a:pt x="0" y="1547165"/>
                </a:cubicBezTo>
                <a:lnTo>
                  <a:pt x="0" y="30944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792" tIns="227792" rIns="227792" bIns="227792" numCol="1" spcCol="1270" anchor="ctr" anchorCtr="0">
            <a:noAutofit/>
          </a:bodyPr>
          <a:lstStyle/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400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입주사</a:t>
            </a:r>
            <a:endParaRPr lang="ko-KR" altLang="en-US" sz="2400" kern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29" name="자유형: 도형 28">
            <a:extLst>
              <a:ext uri="{FF2B5EF4-FFF2-40B4-BE49-F238E27FC236}">
                <a16:creationId xmlns:a16="http://schemas.microsoft.com/office/drawing/2014/main" id="{BC2C0FA9-752B-467B-A450-85EEF87600A6}"/>
              </a:ext>
            </a:extLst>
          </p:cNvPr>
          <p:cNvSpPr/>
          <p:nvPr/>
        </p:nvSpPr>
        <p:spPr>
          <a:xfrm>
            <a:off x="3436874" y="4042029"/>
            <a:ext cx="1856606" cy="1856606"/>
          </a:xfrm>
          <a:custGeom>
            <a:avLst/>
            <a:gdLst>
              <a:gd name="connsiteX0" fmla="*/ 0 w 1856606"/>
              <a:gd name="connsiteY0" fmla="*/ 309441 h 1856606"/>
              <a:gd name="connsiteX1" fmla="*/ 309441 w 1856606"/>
              <a:gd name="connsiteY1" fmla="*/ 0 h 1856606"/>
              <a:gd name="connsiteX2" fmla="*/ 1547165 w 1856606"/>
              <a:gd name="connsiteY2" fmla="*/ 0 h 1856606"/>
              <a:gd name="connsiteX3" fmla="*/ 1856606 w 1856606"/>
              <a:gd name="connsiteY3" fmla="*/ 309441 h 1856606"/>
              <a:gd name="connsiteX4" fmla="*/ 1856606 w 1856606"/>
              <a:gd name="connsiteY4" fmla="*/ 1547165 h 1856606"/>
              <a:gd name="connsiteX5" fmla="*/ 1547165 w 1856606"/>
              <a:gd name="connsiteY5" fmla="*/ 1856606 h 1856606"/>
              <a:gd name="connsiteX6" fmla="*/ 309441 w 1856606"/>
              <a:gd name="connsiteY6" fmla="*/ 1856606 h 1856606"/>
              <a:gd name="connsiteX7" fmla="*/ 0 w 1856606"/>
              <a:gd name="connsiteY7" fmla="*/ 1547165 h 1856606"/>
              <a:gd name="connsiteX8" fmla="*/ 0 w 1856606"/>
              <a:gd name="connsiteY8" fmla="*/ 309441 h 1856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6606" h="1856606">
                <a:moveTo>
                  <a:pt x="0" y="309441"/>
                </a:moveTo>
                <a:cubicBezTo>
                  <a:pt x="0" y="138541"/>
                  <a:pt x="138541" y="0"/>
                  <a:pt x="309441" y="0"/>
                </a:cubicBezTo>
                <a:lnTo>
                  <a:pt x="1547165" y="0"/>
                </a:lnTo>
                <a:cubicBezTo>
                  <a:pt x="1718065" y="0"/>
                  <a:pt x="1856606" y="138541"/>
                  <a:pt x="1856606" y="309441"/>
                </a:cubicBezTo>
                <a:lnTo>
                  <a:pt x="1856606" y="1547165"/>
                </a:lnTo>
                <a:cubicBezTo>
                  <a:pt x="1856606" y="1718065"/>
                  <a:pt x="1718065" y="1856606"/>
                  <a:pt x="1547165" y="1856606"/>
                </a:cubicBezTo>
                <a:lnTo>
                  <a:pt x="309441" y="1856606"/>
                </a:lnTo>
                <a:cubicBezTo>
                  <a:pt x="138541" y="1856606"/>
                  <a:pt x="0" y="1718065"/>
                  <a:pt x="0" y="1547165"/>
                </a:cubicBezTo>
                <a:lnTo>
                  <a:pt x="0" y="30944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792" tIns="227792" rIns="227792" bIns="227792" numCol="1" spcCol="1270" anchor="ctr" anchorCtr="0">
            <a:noAutofit/>
          </a:bodyPr>
          <a:lstStyle/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400" kern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관리</a:t>
            </a:r>
            <a:endParaRPr lang="en-US" altLang="ko-KR" sz="2400" kern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400" kern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사무소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914DAFA-D7CA-4F3F-B265-99E27E087C69}"/>
              </a:ext>
            </a:extLst>
          </p:cNvPr>
          <p:cNvSpPr txBox="1"/>
          <p:nvPr/>
        </p:nvSpPr>
        <p:spPr>
          <a:xfrm>
            <a:off x="1188881" y="581361"/>
            <a:ext cx="22557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모바일 </a:t>
            </a:r>
            <a:r>
              <a:rPr lang="en-US" altLang="ko-KR" sz="2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LPR</a:t>
            </a:r>
            <a:r>
              <a:rPr lang="ko-KR" altLang="en-US" sz="2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의 이점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8F4AAD6-70A2-8446-923C-47805F022291}"/>
              </a:ext>
            </a:extLst>
          </p:cNvPr>
          <p:cNvSpPr txBox="1"/>
          <p:nvPr/>
        </p:nvSpPr>
        <p:spPr>
          <a:xfrm>
            <a:off x="6283026" y="2256704"/>
            <a:ext cx="564665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ko-KR" altLang="en-US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 들에게 유니크한 셀링 포인트</a:t>
            </a: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457200" indent="-457200">
              <a:buFont typeface="+mj-lt"/>
              <a:buAutoNum type="arabicPeriod"/>
            </a:pP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457200" indent="-457200">
              <a:buFont typeface="+mj-lt"/>
              <a:buAutoNum type="arabicPeriod"/>
            </a:pPr>
            <a:r>
              <a:rPr lang="ko-KR" altLang="en-US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정확한 데이터 판독 </a:t>
            </a:r>
            <a:r>
              <a:rPr lang="en-US" altLang="ko-KR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/ </a:t>
            </a:r>
            <a:r>
              <a:rPr lang="ko-KR" altLang="en-US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전송</a:t>
            </a: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457200" indent="-457200">
              <a:buFont typeface="+mj-lt"/>
              <a:buAutoNum type="arabicPeriod"/>
            </a:pP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457200" indent="-457200">
              <a:buFont typeface="+mj-lt"/>
              <a:buAutoNum type="arabicPeriod"/>
            </a:pPr>
            <a:r>
              <a:rPr lang="ko-KR" altLang="en-US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빠른 데이터 분석 프로세스</a:t>
            </a: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457200" indent="-457200">
              <a:buFont typeface="+mj-lt"/>
              <a:buAutoNum type="arabicPeriod"/>
            </a:pP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altLang="ko-KR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NO MORE </a:t>
            </a:r>
            <a:r>
              <a:rPr lang="ko-KR" altLang="en-US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디바이스 </a:t>
            </a:r>
            <a:r>
              <a:rPr lang="en-US" altLang="ko-KR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– </a:t>
            </a:r>
            <a:r>
              <a:rPr lang="ko-KR" altLang="en-US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원가 절감</a:t>
            </a: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457200" indent="-457200">
              <a:buFont typeface="+mj-lt"/>
              <a:buAutoNum type="arabicPeriod"/>
            </a:pP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457200" indent="-457200">
              <a:buFont typeface="+mj-lt"/>
              <a:buAutoNum type="arabicPeriod"/>
            </a:pPr>
            <a:r>
              <a:rPr lang="ko-KR" altLang="en-US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경비원</a:t>
            </a:r>
            <a:r>
              <a:rPr lang="en-US" altLang="ko-KR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  <a:r>
              <a:rPr lang="ko-KR" altLang="en-US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순찰 관리 가능</a:t>
            </a: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844545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588</Words>
  <Application>Microsoft Office PowerPoint</Application>
  <PresentationFormat>와이드스크린</PresentationFormat>
  <Paragraphs>108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3" baseType="lpstr">
      <vt:lpstr>Apple SD Gothic Neo</vt:lpstr>
      <vt:lpstr>맑은 고딕</vt:lpstr>
      <vt:lpstr>Arial</vt:lpstr>
      <vt:lpstr>Office 테마</vt:lpstr>
      <vt:lpstr>모바일 주차단속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모바일 주차단속</dc:title>
  <dc:creator>user</dc:creator>
  <cp:lastModifiedBy>user</cp:lastModifiedBy>
  <cp:revision>1</cp:revision>
  <dcterms:created xsi:type="dcterms:W3CDTF">2020-02-14T09:06:03Z</dcterms:created>
  <dcterms:modified xsi:type="dcterms:W3CDTF">2020-02-14T09:10:58Z</dcterms:modified>
</cp:coreProperties>
</file>